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7" r:id="rId40"/>
    <p:sldId id="298" r:id="rId41"/>
    <p:sldId id="299" r:id="rId42"/>
  </p:sldIdLst>
  <p:sldSz cx="9144000" cy="5143500" type="screen16x9"/>
  <p:notesSz cx="6858000" cy="9144000"/>
  <p:embeddedFontLst>
    <p:embeddedFont>
      <p:font typeface="Roboto" panose="020B060402020202020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35FC9C6-A229-4D3A-9F01-72345D2D4DFD}">
  <a:tblStyle styleId="{F35FC9C6-A229-4D3A-9F01-72345D2D4D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c8ea2fb54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c8ea2fb54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8ea2fb54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8ea2fb54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c8ea2fb54_2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c8ea2fb54_2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c8ea2fb54_2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c8ea2fb54_2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c8ea2fb54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c8ea2fb54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5c8ea2fb54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5c8ea2fb54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c8ea2fb54_1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c8ea2fb54_1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c8ea2fb54_2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c8ea2fb54_2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5c8ea2fb54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5c8ea2fb54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c8ea2fb54_2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c8ea2fb54_2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9506eb88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9506eb88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9506eb88b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59506eb88b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5c8ea2fb54_2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5c8ea2fb54_2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9506eb88b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59506eb88b_0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506eb88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9506eb88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59506eb88b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59506eb88b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5b3b41a6ee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5b3b41a6ee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5b3b41a6ee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5b3b41a6ee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b3b41a6ee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b3b41a6ee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b3b41a6ee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5b3b41a6ee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c8ea2fb54_2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c8ea2fb54_2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c8ea2fb54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c8ea2fb54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5c8ea2fb54_2_3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5c8ea2fb54_2_3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5c8ea2fb54_2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5c8ea2fb54_2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c8ea2fb54_2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c8ea2fb54_2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5c8ea2fb54_2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5c8ea2fb54_2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c8ea2fb54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c8ea2fb54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c8ea2fb54_2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c8ea2fb54_2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9506eb88b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9506eb88b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59506eb88b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59506eb88b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c8ea2fb54_2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c8ea2fb54_2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59506eb88b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59506eb88b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c8ea2fb54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c8ea2fb54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5c95040ff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5c95040ff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5c8ea2fb54_2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5c8ea2fb54_2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506eb8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506eb8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59506eb88b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59506eb88b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506eb88b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506eb88b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9506eb88b_0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9506eb88b_0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c8ea2fb54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c8ea2fb54_2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 rot="10800000" flipH="1">
            <a:off x="5571394" y="3112936"/>
            <a:ext cx="3572823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5" name="Google Shape;75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rgbClr val="FFFFFF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21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0" y="4891800"/>
            <a:ext cx="9144000" cy="2517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3" name="Google Shape;33;p4"/>
          <p:cNvSpPr txBox="1"/>
          <p:nvPr/>
        </p:nvSpPr>
        <p:spPr>
          <a:xfrm>
            <a:off x="0" y="4862550"/>
            <a:ext cx="4593600" cy="2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4" name="Google Shape;34;p4"/>
          <p:cNvGrpSpPr/>
          <p:nvPr/>
        </p:nvGrpSpPr>
        <p:grpSpPr>
          <a:xfrm rot="10800000" flipH="1">
            <a:off x="-15093" y="-47698"/>
            <a:ext cx="9174175" cy="450093"/>
            <a:chOff x="0" y="3903669"/>
            <a:chExt cx="9144000" cy="1239925"/>
          </a:xfrm>
        </p:grpSpPr>
        <p:sp>
          <p:nvSpPr>
            <p:cNvPr id="35" name="Google Shape;35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" name="Google Shape;4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99151" y="-51104"/>
            <a:ext cx="953400" cy="456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25" y="73300"/>
            <a:ext cx="953401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5" Type="http://schemas.openxmlformats.org/officeDocument/2006/relationships/image" Target="../media/image25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QWaOWt17iBowrGATMM83QRYkMwm20FQ5/view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1591/ijra.v3i2.4269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PROJETO E CONSTRUÇÃO DE UM ROBÔ PIANISTA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598100" y="2715980"/>
            <a:ext cx="82221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LUIZ GUSTAVO PFITSCHER E FELDMANN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Prof. Sérgio Boscato Garcia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Porto Alegre, 01 de julho de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0" y="0"/>
            <a:ext cx="91440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Pontifícia Universidade Católica do Rio Grande do Sul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Escola Politécnica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Curso de Engenharia Mecânica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" y="82863"/>
            <a:ext cx="24765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DIGITAL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Musical Instrument Digital Interface</a:t>
            </a:r>
            <a:r>
              <a:rPr lang="pt-B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(MIDI)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2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206" name="Google Shape;206;p22"/>
          <p:cNvSpPr txBox="1">
            <a:spLocks noGrp="1"/>
          </p:cNvSpPr>
          <p:nvPr>
            <p:ph type="body" idx="1"/>
          </p:nvPr>
        </p:nvSpPr>
        <p:spPr>
          <a:xfrm>
            <a:off x="199200" y="1769875"/>
            <a:ext cx="2398500" cy="26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 de notas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	4 	= 	60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C#	4	=	61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	5	=	62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	9	=	125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F#	9	=	126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	9	=	127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2"/>
          <p:cNvSpPr txBox="1">
            <a:spLocks noGrp="1"/>
          </p:cNvSpPr>
          <p:nvPr>
            <p:ph type="body" idx="1"/>
          </p:nvPr>
        </p:nvSpPr>
        <p:spPr>
          <a:xfrm>
            <a:off x="2597700" y="1769875"/>
            <a:ext cx="2667000" cy="264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Código instrumentos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Piano	=	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Violão 	=	25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Guitarra	=	26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Violino	=	41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...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Flauta	=	74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1"/>
          </p:nvPr>
        </p:nvSpPr>
        <p:spPr>
          <a:xfrm>
            <a:off x="5264700" y="1769875"/>
            <a:ext cx="3879300" cy="5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Arquivo com sequência eventos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5378400" y="2212050"/>
            <a:ext cx="3696900" cy="2608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DEFINIR TEMPO = 120 BPS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LIGA NOTA 60 INSTR. 1 VEL. 100%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AGUARDA 120B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DESLIGA NOTA 60 INSTR.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LIGA NOTA 125 INSTR. 41 VEL. 75%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...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3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ACIONAMENTOS</a:t>
            </a:r>
            <a:endParaRPr/>
          </a:p>
        </p:txBody>
      </p:sp>
      <p:sp>
        <p:nvSpPr>
          <p:cNvPr id="215" name="Google Shape;215;p23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5704500" cy="28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SERVOMOTORES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Malha fechada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Controle do ângulo por PWM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Custo elevado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MOTORES DE PASSO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Malha aberta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Controle por pulsos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Menor custo</a:t>
            </a:r>
            <a:endParaRPr/>
          </a:p>
        </p:txBody>
      </p:sp>
      <p:sp>
        <p:nvSpPr>
          <p:cNvPr id="216" name="Google Shape;216;p23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217" name="Google Shape;217;p23"/>
          <p:cNvPicPr preferRelativeResize="0"/>
          <p:nvPr/>
        </p:nvPicPr>
        <p:blipFill rotWithShape="1">
          <a:blip r:embed="rId3">
            <a:alphaModFix/>
          </a:blip>
          <a:srcRect t="19430" b="13220"/>
          <a:stretch/>
        </p:blipFill>
        <p:spPr>
          <a:xfrm>
            <a:off x="6888825" y="3331100"/>
            <a:ext cx="2202050" cy="14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3"/>
          <p:cNvSpPr/>
          <p:nvPr/>
        </p:nvSpPr>
        <p:spPr>
          <a:xfrm rot="381359">
            <a:off x="8029903" y="3735523"/>
            <a:ext cx="360415" cy="585894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l="14376" t="19321" r="14383" b="13379"/>
          <a:stretch/>
        </p:blipFill>
        <p:spPr>
          <a:xfrm>
            <a:off x="7002225" y="1134828"/>
            <a:ext cx="1975250" cy="14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6775" y="1384688"/>
            <a:ext cx="2202050" cy="1187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ACIONAMENTOS</a:t>
            </a:r>
            <a:endParaRPr/>
          </a:p>
        </p:txBody>
      </p:sp>
      <p:sp>
        <p:nvSpPr>
          <p:cNvPr id="226" name="Google Shape;226;p2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227" name="Google Shape;227;p24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5943600" cy="355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CILINDROS PNEUMÁTICOS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Força constante ao longo do curso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Forças maiores e cursos longos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SOLENÓIDE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Força varia ao longo do curso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Cursos curtos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Correntes altas e forças menores (ineficiente)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Usado para acionamento </a:t>
            </a:r>
            <a:r>
              <a:rPr lang="pt-BR" b="1"/>
              <a:t>indireto</a:t>
            </a:r>
            <a:r>
              <a:rPr lang="pt-BR"/>
              <a:t> (relés e válvulas)</a:t>
            </a:r>
            <a:endParaRPr/>
          </a:p>
        </p:txBody>
      </p:sp>
      <p:pic>
        <p:nvPicPr>
          <p:cNvPr id="228" name="Google Shape;2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7525" y="1619700"/>
            <a:ext cx="1551725" cy="77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4"/>
          <p:cNvPicPr preferRelativeResize="0"/>
          <p:nvPr/>
        </p:nvPicPr>
        <p:blipFill rotWithShape="1">
          <a:blip r:embed="rId4">
            <a:alphaModFix/>
          </a:blip>
          <a:srcRect t="32646" b="19455"/>
          <a:stretch/>
        </p:blipFill>
        <p:spPr>
          <a:xfrm rot="1335567">
            <a:off x="6672562" y="966943"/>
            <a:ext cx="2196122" cy="105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4800" y="2486000"/>
            <a:ext cx="1623000" cy="204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4"/>
          <p:cNvCxnSpPr/>
          <p:nvPr/>
        </p:nvCxnSpPr>
        <p:spPr>
          <a:xfrm rot="10800000" flipH="1">
            <a:off x="6172200" y="3767325"/>
            <a:ext cx="1236600" cy="4470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5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CONTROLE LÓGICO</a:t>
            </a:r>
            <a:endParaRPr/>
          </a:p>
        </p:txBody>
      </p:sp>
      <p:sp>
        <p:nvSpPr>
          <p:cNvPr id="237" name="Google Shape;237;p25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35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ARDUINO</a:t>
            </a:r>
            <a:endParaRPr b="1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Plataforma de desenvolvimento e prototipagem de sistemas embarcados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Baixo custo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Modular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Programação:</a:t>
            </a:r>
            <a:r>
              <a:rPr lang="pt-BR" sz="1400"/>
              <a:t> C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Comunicação:</a:t>
            </a:r>
            <a:r>
              <a:rPr lang="pt-BR" sz="1400"/>
              <a:t> RS232, I2C, SPI, USB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Saídas: </a:t>
            </a:r>
            <a:r>
              <a:rPr lang="pt-BR" sz="1400"/>
              <a:t>digitais TTL (0 - 5 V) e PWM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RASPBERRY PI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Computador de pequenas dimensões para uso em sistemas embarcados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Baixo custo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Tamanho reduzido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Processador: </a:t>
            </a:r>
            <a:r>
              <a:rPr lang="pt-BR" sz="1400"/>
              <a:t>ARMv8 64-bit 1.4GHz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Memória: </a:t>
            </a:r>
            <a:r>
              <a:rPr lang="pt-BR" sz="1400"/>
              <a:t>1GB LPDDR2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 b="1"/>
              <a:t>Sistema operacional: </a:t>
            </a:r>
            <a:r>
              <a:rPr lang="pt-BR" sz="1400"/>
              <a:t>Linux Debian / Raspbian</a:t>
            </a:r>
            <a:endParaRPr sz="1400"/>
          </a:p>
        </p:txBody>
      </p:sp>
      <p:sp>
        <p:nvSpPr>
          <p:cNvPr id="238" name="Google Shape;238;p25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239" name="Google Shape;239;p25"/>
          <p:cNvPicPr preferRelativeResize="0"/>
          <p:nvPr/>
        </p:nvPicPr>
        <p:blipFill rotWithShape="1">
          <a:blip r:embed="rId3">
            <a:alphaModFix/>
          </a:blip>
          <a:srcRect t="18811" b="16408"/>
          <a:stretch/>
        </p:blipFill>
        <p:spPr>
          <a:xfrm>
            <a:off x="6601400" y="1449551"/>
            <a:ext cx="2352499" cy="1523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4475" y="3351975"/>
            <a:ext cx="2086375" cy="1335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  <a:endParaRPr/>
          </a:p>
        </p:txBody>
      </p:sp>
      <p:sp>
        <p:nvSpPr>
          <p:cNvPr id="246" name="Google Shape;246;p26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247" name="Google Shape;2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9950" y="-227075"/>
            <a:ext cx="6028070" cy="3390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3831466" y="474336"/>
            <a:ext cx="6134909" cy="345088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6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4646400" cy="3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ROBÔ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22 graus de liberdade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2 mãos móveis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10 dedos</a:t>
            </a:r>
            <a:endParaRPr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Acionamento vertical</a:t>
            </a:r>
            <a:endParaRPr sz="1800">
              <a:solidFill>
                <a:srgbClr val="000000"/>
              </a:solidFill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Rotação sobre o teclado</a:t>
            </a:r>
            <a:endParaRPr sz="1800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UNIDADE DE CONTROLE</a:t>
            </a:r>
            <a:endParaRPr b="1">
              <a:solidFill>
                <a:srgbClr val="000000"/>
              </a:solidFill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SOFTWARE</a:t>
            </a:r>
            <a:endParaRPr b="1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Supervisório</a:t>
            </a:r>
            <a:endParaRPr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</a:rPr>
              <a:t>Programação das músicas</a:t>
            </a: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50" name="Google Shape;250;p26"/>
          <p:cNvPicPr preferRelativeResize="0"/>
          <p:nvPr/>
        </p:nvPicPr>
        <p:blipFill rotWithShape="1">
          <a:blip r:embed="rId5">
            <a:alphaModFix/>
          </a:blip>
          <a:srcRect l="24928" t="-6370" r="28457" b="6369"/>
          <a:stretch/>
        </p:blipFill>
        <p:spPr>
          <a:xfrm>
            <a:off x="7128475" y="2387025"/>
            <a:ext cx="2089550" cy="25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2425" y="3696325"/>
            <a:ext cx="1693077" cy="1124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</a:t>
            </a:r>
            <a:endParaRPr/>
          </a:p>
        </p:txBody>
      </p:sp>
      <p:sp>
        <p:nvSpPr>
          <p:cNvPr id="257" name="Google Shape;257;p27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48738"/>
          <a:stretch/>
        </p:blipFill>
        <p:spPr>
          <a:xfrm>
            <a:off x="1141075" y="1134825"/>
            <a:ext cx="6959602" cy="3686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8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</a:t>
            </a:r>
            <a:endParaRPr/>
          </a:p>
        </p:txBody>
      </p:sp>
      <p:sp>
        <p:nvSpPr>
          <p:cNvPr id="264" name="Google Shape;264;p28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65" name="Google Shape;265;p28"/>
          <p:cNvPicPr preferRelativeResize="0"/>
          <p:nvPr/>
        </p:nvPicPr>
        <p:blipFill rotWithShape="1">
          <a:blip r:embed="rId3">
            <a:alphaModFix/>
          </a:blip>
          <a:srcRect t="54522"/>
          <a:stretch/>
        </p:blipFill>
        <p:spPr>
          <a:xfrm>
            <a:off x="1017175" y="1196650"/>
            <a:ext cx="7516301" cy="353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7125" y="599650"/>
            <a:ext cx="4962425" cy="4148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9794631" y="4833215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72" name="Google Shape;272;p29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MECANISMO DOS DEDOS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-178275" y="3913000"/>
            <a:ext cx="1175700" cy="238800"/>
          </a:xfrm>
          <a:prstGeom prst="snip1Rect">
            <a:avLst>
              <a:gd name="adj" fmla="val 16667"/>
            </a:avLst>
          </a:prstGeom>
          <a:solidFill>
            <a:srgbClr val="000000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DEDOS ROBÓTICOS</a:t>
            </a:r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 rotWithShape="1">
          <a:blip r:embed="rId3">
            <a:alphaModFix amt="36000"/>
          </a:blip>
          <a:srcRect l="8407" t="7061" r="21765" b="6500"/>
          <a:stretch/>
        </p:blipFill>
        <p:spPr>
          <a:xfrm>
            <a:off x="1993237" y="1194225"/>
            <a:ext cx="5186424" cy="3611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/>
          <p:cNvPicPr preferRelativeResize="0"/>
          <p:nvPr/>
        </p:nvPicPr>
        <p:blipFill rotWithShape="1">
          <a:blip r:embed="rId4">
            <a:alphaModFix/>
          </a:blip>
          <a:srcRect l="5588" t="7874" r="22215" b="5687"/>
          <a:stretch/>
        </p:blipFill>
        <p:spPr>
          <a:xfrm>
            <a:off x="1955885" y="1194225"/>
            <a:ext cx="5362939" cy="36114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" name="Google Shape;281;p30"/>
          <p:cNvCxnSpPr/>
          <p:nvPr/>
        </p:nvCxnSpPr>
        <p:spPr>
          <a:xfrm rot="10800000">
            <a:off x="5875468" y="1204350"/>
            <a:ext cx="0" cy="36165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dashDot"/>
            <a:round/>
            <a:headEnd type="none" w="med" len="med"/>
            <a:tailEnd type="none" w="med" len="med"/>
          </a:ln>
        </p:spPr>
      </p:cxnSp>
      <p:pic>
        <p:nvPicPr>
          <p:cNvPr id="282" name="Google Shape;282;p30"/>
          <p:cNvPicPr preferRelativeResize="0"/>
          <p:nvPr/>
        </p:nvPicPr>
        <p:blipFill rotWithShape="1">
          <a:blip r:embed="rId5">
            <a:alphaModFix/>
          </a:blip>
          <a:srcRect l="9167" t="28615" r="13277" b="3798"/>
          <a:stretch/>
        </p:blipFill>
        <p:spPr>
          <a:xfrm>
            <a:off x="2154825" y="1322975"/>
            <a:ext cx="3878900" cy="288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 rot="-10606348">
            <a:off x="-353047" y="4178450"/>
            <a:ext cx="3458185" cy="530349"/>
          </a:xfrm>
          <a:prstGeom prst="corner">
            <a:avLst>
              <a:gd name="adj1" fmla="val 50000"/>
              <a:gd name="adj2" fmla="val 515525"/>
            </a:avLst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4" name="Google Shape;284;p30"/>
          <p:cNvGrpSpPr/>
          <p:nvPr/>
        </p:nvGrpSpPr>
        <p:grpSpPr>
          <a:xfrm>
            <a:off x="6764575" y="1039075"/>
            <a:ext cx="2327400" cy="1548000"/>
            <a:chOff x="6764575" y="1039075"/>
            <a:chExt cx="2327400" cy="1548000"/>
          </a:xfrm>
        </p:grpSpPr>
        <p:sp>
          <p:nvSpPr>
            <p:cNvPr id="285" name="Google Shape;285;p30"/>
            <p:cNvSpPr/>
            <p:nvPr/>
          </p:nvSpPr>
          <p:spPr>
            <a:xfrm>
              <a:off x="7242475" y="1039075"/>
              <a:ext cx="1849500" cy="11637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u="sng"/>
                <a:t>ESPECIFICAÇÃO</a:t>
              </a:r>
              <a:endParaRPr sz="1200" b="1" u="sng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Marca: </a:t>
              </a:r>
              <a:r>
                <a:rPr lang="pt-BR" sz="1200"/>
                <a:t>SMC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Modelo: </a:t>
              </a:r>
              <a:r>
                <a:rPr lang="pt-BR" sz="1200"/>
                <a:t>CDJ2B10-30-B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Êmbolo: </a:t>
              </a:r>
              <a:r>
                <a:rPr lang="pt-BR" sz="1200"/>
                <a:t>10 mm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Haste:</a:t>
              </a:r>
              <a:r>
                <a:rPr lang="pt-BR" sz="1200"/>
                <a:t> 30 mm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Força exercida:</a:t>
              </a:r>
              <a:r>
                <a:rPr lang="pt-BR" sz="1200"/>
                <a:t> 6,4 kgf</a:t>
              </a:r>
              <a:endParaRPr sz="1200"/>
            </a:p>
          </p:txBody>
        </p:sp>
        <p:cxnSp>
          <p:nvCxnSpPr>
            <p:cNvPr id="286" name="Google Shape;286;p30"/>
            <p:cNvCxnSpPr/>
            <p:nvPr/>
          </p:nvCxnSpPr>
          <p:spPr>
            <a:xfrm rot="10800000" flipH="1">
              <a:off x="6764575" y="2202775"/>
              <a:ext cx="477900" cy="3843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7" name="Google Shape;287;p30"/>
          <p:cNvGrpSpPr/>
          <p:nvPr/>
        </p:nvGrpSpPr>
        <p:grpSpPr>
          <a:xfrm>
            <a:off x="3044650" y="3179550"/>
            <a:ext cx="2005200" cy="1029900"/>
            <a:chOff x="3044650" y="3179550"/>
            <a:chExt cx="2005200" cy="1029900"/>
          </a:xfrm>
        </p:grpSpPr>
        <p:sp>
          <p:nvSpPr>
            <p:cNvPr id="288" name="Google Shape;288;p30"/>
            <p:cNvSpPr/>
            <p:nvPr/>
          </p:nvSpPr>
          <p:spPr>
            <a:xfrm>
              <a:off x="3044650" y="3280050"/>
              <a:ext cx="1849500" cy="9294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ESPECIFICAÇÃO</a:t>
              </a:r>
              <a:endParaRPr sz="1200" b="1"/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Marca:</a:t>
              </a:r>
              <a:r>
                <a:rPr lang="pt-BR" sz="1200"/>
                <a:t> Turnigy</a:t>
              </a:r>
              <a:endParaRPr sz="1200"/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Modelo:</a:t>
              </a:r>
              <a:r>
                <a:rPr lang="pt-BR" sz="1200"/>
                <a:t> TGY-901D</a:t>
              </a:r>
              <a:endParaRPr sz="1200"/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Torque:</a:t>
              </a:r>
              <a:r>
                <a:rPr lang="pt-BR" sz="1200"/>
                <a:t> 13 kgf.cm</a:t>
              </a:r>
              <a:endParaRPr sz="1200"/>
            </a:p>
            <a:p>
              <a:pPr marL="0" lvl="0" indent="0" algn="just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Velocidade: </a:t>
              </a:r>
              <a:r>
                <a:rPr lang="pt-BR" sz="1200"/>
                <a:t>0,14 s / 60º</a:t>
              </a:r>
              <a:endParaRPr sz="1200"/>
            </a:p>
          </p:txBody>
        </p:sp>
        <p:cxnSp>
          <p:nvCxnSpPr>
            <p:cNvPr id="289" name="Google Shape;289;p30"/>
            <p:cNvCxnSpPr/>
            <p:nvPr/>
          </p:nvCxnSpPr>
          <p:spPr>
            <a:xfrm rot="10800000" flipH="1">
              <a:off x="4894150" y="3179550"/>
              <a:ext cx="155700" cy="10050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30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 rot="-5400000" flipH="1">
            <a:off x="547250" y="2488775"/>
            <a:ext cx="3227051" cy="148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4">
            <a:alphaModFix/>
          </a:blip>
          <a:srcRect l="3279" t="41002" r="14524" b="38208"/>
          <a:stretch/>
        </p:blipFill>
        <p:spPr>
          <a:xfrm>
            <a:off x="2299966" y="1956075"/>
            <a:ext cx="4962432" cy="706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1"/>
          <p:cNvPicPr preferRelativeResize="0"/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-1009489">
            <a:off x="2180877" y="1383061"/>
            <a:ext cx="4314349" cy="2426835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DEDOS ROBÓTICOS</a:t>
            </a:r>
            <a:endParaRPr/>
          </a:p>
        </p:txBody>
      </p:sp>
      <p:cxnSp>
        <p:nvCxnSpPr>
          <p:cNvPr id="299" name="Google Shape;299;p31"/>
          <p:cNvCxnSpPr/>
          <p:nvPr/>
        </p:nvCxnSpPr>
        <p:spPr>
          <a:xfrm flipH="1">
            <a:off x="2381421" y="2298931"/>
            <a:ext cx="3504600" cy="84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00" name="Google Shape;300;p31"/>
          <p:cNvCxnSpPr/>
          <p:nvPr/>
        </p:nvCxnSpPr>
        <p:spPr>
          <a:xfrm flipH="1">
            <a:off x="2540825" y="2312100"/>
            <a:ext cx="3375600" cy="1014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1" name="Google Shape;301;p31"/>
          <p:cNvSpPr/>
          <p:nvPr/>
        </p:nvSpPr>
        <p:spPr>
          <a:xfrm>
            <a:off x="2375625" y="2298925"/>
            <a:ext cx="198200" cy="1013967"/>
          </a:xfrm>
          <a:custGeom>
            <a:avLst/>
            <a:gdLst/>
            <a:ahLst/>
            <a:cxnLst/>
            <a:rect l="l" t="t" r="r" b="b"/>
            <a:pathLst>
              <a:path w="7928" h="47565" extrusionOk="0">
                <a:moveTo>
                  <a:pt x="0" y="0"/>
                </a:moveTo>
                <a:cubicBezTo>
                  <a:pt x="489" y="4209"/>
                  <a:pt x="1615" y="17324"/>
                  <a:pt x="2936" y="25251"/>
                </a:cubicBezTo>
                <a:cubicBezTo>
                  <a:pt x="4257" y="33179"/>
                  <a:pt x="7096" y="43846"/>
                  <a:pt x="7928" y="47565"/>
                </a:cubicBezTo>
              </a:path>
            </a:pathLst>
          </a:custGeom>
          <a:noFill/>
          <a:ln w="28575" cap="flat" cmpd="sng">
            <a:solidFill>
              <a:schemeClr val="accent3"/>
            </a:solidFill>
            <a:prstDash val="solid"/>
            <a:round/>
            <a:headEnd type="oval" w="med" len="med"/>
            <a:tailEnd type="triangle" w="med" len="med"/>
          </a:ln>
        </p:spPr>
      </p:sp>
      <p:sp>
        <p:nvSpPr>
          <p:cNvPr id="302" name="Google Shape;302;p31"/>
          <p:cNvSpPr txBox="1"/>
          <p:nvPr/>
        </p:nvSpPr>
        <p:spPr>
          <a:xfrm>
            <a:off x="2040425" y="2640150"/>
            <a:ext cx="419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</a:rPr>
              <a:t>θ</a:t>
            </a:r>
            <a:endParaRPr sz="1800" b="1">
              <a:solidFill>
                <a:schemeClr val="accent3"/>
              </a:solidFill>
            </a:endParaRPr>
          </a:p>
        </p:txBody>
      </p:sp>
      <p:pic>
        <p:nvPicPr>
          <p:cNvPr id="303" name="Google Shape;30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9225" y="3616025"/>
            <a:ext cx="2705100" cy="102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4" name="Google Shape;304;p31"/>
          <p:cNvCxnSpPr/>
          <p:nvPr/>
        </p:nvCxnSpPr>
        <p:spPr>
          <a:xfrm>
            <a:off x="2992575" y="4382350"/>
            <a:ext cx="0" cy="446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5" name="Google Shape;305;p31"/>
          <p:cNvCxnSpPr/>
          <p:nvPr/>
        </p:nvCxnSpPr>
        <p:spPr>
          <a:xfrm>
            <a:off x="2939025" y="4382350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6" name="Google Shape;306;p31"/>
          <p:cNvCxnSpPr/>
          <p:nvPr/>
        </p:nvCxnSpPr>
        <p:spPr>
          <a:xfrm>
            <a:off x="2939025" y="4829050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1283550" y="2215375"/>
            <a:ext cx="0" cy="1014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08" name="Google Shape;308;p31"/>
          <p:cNvCxnSpPr/>
          <p:nvPr/>
        </p:nvCxnSpPr>
        <p:spPr>
          <a:xfrm>
            <a:off x="1174300" y="2215375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1"/>
          <p:cNvCxnSpPr/>
          <p:nvPr/>
        </p:nvCxnSpPr>
        <p:spPr>
          <a:xfrm>
            <a:off x="1174300" y="3229350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0" name="Google Shape;310;p31"/>
          <p:cNvSpPr txBox="1"/>
          <p:nvPr/>
        </p:nvSpPr>
        <p:spPr>
          <a:xfrm>
            <a:off x="4049225" y="2817925"/>
            <a:ext cx="358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</a:rPr>
              <a:t>R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311" name="Google Shape;311;p31"/>
          <p:cNvSpPr txBox="1"/>
          <p:nvPr/>
        </p:nvSpPr>
        <p:spPr>
          <a:xfrm>
            <a:off x="924750" y="2543413"/>
            <a:ext cx="358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</a:rPr>
              <a:t>X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2992575" y="4426738"/>
            <a:ext cx="3588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</a:rPr>
              <a:t>L</a:t>
            </a:r>
            <a:endParaRPr sz="1800" b="1">
              <a:solidFill>
                <a:schemeClr val="accent3"/>
              </a:solidFill>
            </a:endParaRPr>
          </a:p>
        </p:txBody>
      </p:sp>
      <p:sp>
        <p:nvSpPr>
          <p:cNvPr id="313" name="Google Shape;313;p31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ÍNDICE</a:t>
            </a: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362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ROBÓTICA E APLICAÇÕES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ROBÔS MÚSICOS E ROBÔS PIANISTAS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OBJETIVOS DO PROJETO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TEORIA MUSICAL E REPRESENTAÇÕES DA MÚSICA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ACIONAMENTOS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CONTROLE LÓGICO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CONCEITO DO PROJETO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SUBSISTEMAS E SEUS COMPONENTES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MECANISMO DOS DEDOS ROBÓTICOS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MÃOS ROBÓTICAS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SISTEMA DE MOVIMENTAÇÃO LINEAR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SOFTWARE, TRAJETÓRIAS E PROGRAMAÇÃO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RESULTADOS DA CONSTRUÇÃO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CONCLUSÕES</a:t>
            </a:r>
            <a:endParaRPr sz="1400"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ROBÓTICAS</a:t>
            </a:r>
            <a:endParaRPr/>
          </a:p>
        </p:txBody>
      </p:sp>
      <p:sp>
        <p:nvSpPr>
          <p:cNvPr id="319" name="Google Shape;319;p32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/>
          </a:blip>
          <a:srcRect l="17836" r="11745"/>
          <a:stretch/>
        </p:blipFill>
        <p:spPr>
          <a:xfrm>
            <a:off x="4507425" y="1116975"/>
            <a:ext cx="4636574" cy="370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4">
            <a:alphaModFix/>
          </a:blip>
          <a:srcRect l="7938" t="16228" r="6422" b="15697"/>
          <a:stretch/>
        </p:blipFill>
        <p:spPr>
          <a:xfrm>
            <a:off x="136000" y="1576925"/>
            <a:ext cx="5032224" cy="225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32"/>
          <p:cNvGrpSpPr/>
          <p:nvPr/>
        </p:nvGrpSpPr>
        <p:grpSpPr>
          <a:xfrm>
            <a:off x="136000" y="2919997"/>
            <a:ext cx="1987500" cy="1855800"/>
            <a:chOff x="495850" y="332672"/>
            <a:chExt cx="1987500" cy="1855800"/>
          </a:xfrm>
        </p:grpSpPr>
        <p:sp>
          <p:nvSpPr>
            <p:cNvPr id="323" name="Google Shape;323;p32"/>
            <p:cNvSpPr/>
            <p:nvPr/>
          </p:nvSpPr>
          <p:spPr>
            <a:xfrm>
              <a:off x="495850" y="1683872"/>
              <a:ext cx="1987500" cy="504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Material: </a:t>
              </a:r>
              <a:r>
                <a:rPr lang="pt-BR" sz="1200"/>
                <a:t>Acrílico 4 mm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Fabricação: </a:t>
              </a:r>
              <a:r>
                <a:rPr lang="pt-BR" sz="1200"/>
                <a:t>Corte laser</a:t>
              </a:r>
              <a:endParaRPr sz="1200"/>
            </a:p>
          </p:txBody>
        </p:sp>
        <p:cxnSp>
          <p:nvCxnSpPr>
            <p:cNvPr id="324" name="Google Shape;324;p32"/>
            <p:cNvCxnSpPr/>
            <p:nvPr/>
          </p:nvCxnSpPr>
          <p:spPr>
            <a:xfrm rot="10800000">
              <a:off x="837750" y="332672"/>
              <a:ext cx="606600" cy="1351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5" name="Google Shape;325;p32"/>
          <p:cNvGrpSpPr/>
          <p:nvPr/>
        </p:nvGrpSpPr>
        <p:grpSpPr>
          <a:xfrm>
            <a:off x="5826200" y="728400"/>
            <a:ext cx="2722500" cy="1578300"/>
            <a:chOff x="2563450" y="4395375"/>
            <a:chExt cx="2722500" cy="1578300"/>
          </a:xfrm>
        </p:grpSpPr>
        <p:sp>
          <p:nvSpPr>
            <p:cNvPr id="326" name="Google Shape;326;p32"/>
            <p:cNvSpPr/>
            <p:nvPr/>
          </p:nvSpPr>
          <p:spPr>
            <a:xfrm>
              <a:off x="2563450" y="4395375"/>
              <a:ext cx="2722500" cy="449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Material: </a:t>
              </a:r>
              <a:r>
                <a:rPr lang="pt-BR" sz="1200"/>
                <a:t>Aço inoxidável 304 0,8 mm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Fabricação: </a:t>
              </a:r>
              <a:r>
                <a:rPr lang="pt-BR" sz="1200"/>
                <a:t>Corte plasma</a:t>
              </a:r>
              <a:endParaRPr sz="1200"/>
            </a:p>
          </p:txBody>
        </p:sp>
        <p:cxnSp>
          <p:nvCxnSpPr>
            <p:cNvPr id="327" name="Google Shape;327;p32"/>
            <p:cNvCxnSpPr>
              <a:stCxn id="326" idx="2"/>
            </p:cNvCxnSpPr>
            <p:nvPr/>
          </p:nvCxnSpPr>
          <p:spPr>
            <a:xfrm flipH="1">
              <a:off x="3719800" y="4844475"/>
              <a:ext cx="204900" cy="11292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8" name="Google Shape;328;p32"/>
          <p:cNvGrpSpPr/>
          <p:nvPr/>
        </p:nvGrpSpPr>
        <p:grpSpPr>
          <a:xfrm>
            <a:off x="2819825" y="3325125"/>
            <a:ext cx="2801700" cy="1402200"/>
            <a:chOff x="6722925" y="2993175"/>
            <a:chExt cx="2801700" cy="1402200"/>
          </a:xfrm>
        </p:grpSpPr>
        <p:sp>
          <p:nvSpPr>
            <p:cNvPr id="329" name="Google Shape;329;p32"/>
            <p:cNvSpPr/>
            <p:nvPr/>
          </p:nvSpPr>
          <p:spPr>
            <a:xfrm>
              <a:off x="6722925" y="3890775"/>
              <a:ext cx="2348400" cy="504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Material: </a:t>
              </a:r>
              <a:r>
                <a:rPr lang="pt-BR" sz="1200"/>
                <a:t>PLA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Fabricação: </a:t>
              </a:r>
              <a:r>
                <a:rPr lang="pt-BR" sz="1200"/>
                <a:t>Impressão 3D</a:t>
              </a:r>
              <a:endParaRPr sz="1200"/>
            </a:p>
          </p:txBody>
        </p:sp>
        <p:cxnSp>
          <p:nvCxnSpPr>
            <p:cNvPr id="330" name="Google Shape;330;p32"/>
            <p:cNvCxnSpPr>
              <a:stCxn id="329" idx="0"/>
            </p:cNvCxnSpPr>
            <p:nvPr/>
          </p:nvCxnSpPr>
          <p:spPr>
            <a:xfrm rot="10800000" flipH="1">
              <a:off x="7897125" y="2993175"/>
              <a:ext cx="1627500" cy="8976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1" name="Google Shape;331;p32"/>
          <p:cNvGrpSpPr/>
          <p:nvPr/>
        </p:nvGrpSpPr>
        <p:grpSpPr>
          <a:xfrm>
            <a:off x="2234088" y="1116975"/>
            <a:ext cx="3263100" cy="971700"/>
            <a:chOff x="6137188" y="3583125"/>
            <a:chExt cx="3263100" cy="971700"/>
          </a:xfrm>
        </p:grpSpPr>
        <p:sp>
          <p:nvSpPr>
            <p:cNvPr id="332" name="Google Shape;332;p32"/>
            <p:cNvSpPr/>
            <p:nvPr/>
          </p:nvSpPr>
          <p:spPr>
            <a:xfrm>
              <a:off x="7051888" y="3583125"/>
              <a:ext cx="2348400" cy="5046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Material: </a:t>
              </a:r>
              <a:r>
                <a:rPr lang="pt-BR" sz="1200"/>
                <a:t>Latão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Fabricação: </a:t>
              </a:r>
              <a:r>
                <a:rPr lang="pt-BR" sz="1200"/>
                <a:t>Torneamento CNC</a:t>
              </a:r>
              <a:endParaRPr sz="1200"/>
            </a:p>
          </p:txBody>
        </p:sp>
        <p:cxnSp>
          <p:nvCxnSpPr>
            <p:cNvPr id="333" name="Google Shape;333;p32"/>
            <p:cNvCxnSpPr>
              <a:endCxn id="332" idx="1"/>
            </p:cNvCxnSpPr>
            <p:nvPr/>
          </p:nvCxnSpPr>
          <p:spPr>
            <a:xfrm rot="10800000" flipH="1">
              <a:off x="6137188" y="3835425"/>
              <a:ext cx="914700" cy="7194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>
            <a:off x="3929775" y="2592275"/>
            <a:ext cx="740950" cy="4655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MOVIMENTAÇÃO HORIZONTAL</a:t>
            </a:r>
            <a:endParaRPr/>
          </a:p>
        </p:txBody>
      </p:sp>
      <p:sp>
        <p:nvSpPr>
          <p:cNvPr id="340" name="Google Shape;340;p33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341" name="Google Shape;341;p33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>
            <a:off x="4670725" y="2592275"/>
            <a:ext cx="740950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3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>
            <a:off x="2447875" y="2592275"/>
            <a:ext cx="740950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3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>
            <a:off x="3188825" y="2592275"/>
            <a:ext cx="740950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3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>
            <a:off x="1706925" y="2592275"/>
            <a:ext cx="740950" cy="46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1675" y="1269900"/>
            <a:ext cx="3418500" cy="1923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6" name="Google Shape;346;p33"/>
          <p:cNvPicPr preferRelativeResize="0"/>
          <p:nvPr/>
        </p:nvPicPr>
        <p:blipFill rotWithShape="1">
          <a:blip r:embed="rId5">
            <a:alphaModFix/>
          </a:blip>
          <a:srcRect l="1364" t="29897" r="3187" b="22221"/>
          <a:stretch/>
        </p:blipFill>
        <p:spPr>
          <a:xfrm>
            <a:off x="1109113" y="2944625"/>
            <a:ext cx="6815674" cy="192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3"/>
          <p:cNvPicPr preferRelativeResize="0"/>
          <p:nvPr/>
        </p:nvPicPr>
        <p:blipFill rotWithShape="1">
          <a:blip r:embed="rId6">
            <a:alphaModFix amt="56000"/>
          </a:blip>
          <a:srcRect l="6695" t="14901" r="8972" b="13005"/>
          <a:stretch/>
        </p:blipFill>
        <p:spPr>
          <a:xfrm rot="5400000">
            <a:off x="1956286" y="3349188"/>
            <a:ext cx="1558627" cy="749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8" name="Google Shape;348;p33"/>
          <p:cNvCxnSpPr/>
          <p:nvPr/>
        </p:nvCxnSpPr>
        <p:spPr>
          <a:xfrm>
            <a:off x="3238125" y="1696500"/>
            <a:ext cx="0" cy="14886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349" name="Google Shape;349;p33"/>
          <p:cNvCxnSpPr/>
          <p:nvPr/>
        </p:nvCxnSpPr>
        <p:spPr>
          <a:xfrm rot="5400000">
            <a:off x="3890175" y="2479500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3"/>
          <p:cNvCxnSpPr/>
          <p:nvPr/>
        </p:nvCxnSpPr>
        <p:spPr>
          <a:xfrm rot="5400000">
            <a:off x="2401575" y="2479500"/>
            <a:ext cx="184500" cy="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3"/>
          <p:cNvSpPr txBox="1"/>
          <p:nvPr/>
        </p:nvSpPr>
        <p:spPr>
          <a:xfrm>
            <a:off x="2963775" y="2052450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accent3"/>
                </a:solidFill>
              </a:rPr>
              <a:t>ΔX</a:t>
            </a:r>
            <a:endParaRPr sz="1800" b="1">
              <a:solidFill>
                <a:schemeClr val="accent3"/>
              </a:solidFill>
            </a:endParaRPr>
          </a:p>
        </p:txBody>
      </p:sp>
      <p:pic>
        <p:nvPicPr>
          <p:cNvPr id="352" name="Google Shape;352;p33"/>
          <p:cNvPicPr preferRelativeResize="0"/>
          <p:nvPr/>
        </p:nvPicPr>
        <p:blipFill rotWithShape="1">
          <a:blip r:embed="rId7">
            <a:alphaModFix/>
          </a:blip>
          <a:srcRect r="11166"/>
          <a:stretch/>
        </p:blipFill>
        <p:spPr>
          <a:xfrm>
            <a:off x="2108600" y="1180075"/>
            <a:ext cx="1923075" cy="872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3" name="Google Shape;353;p33"/>
          <p:cNvGrpSpPr/>
          <p:nvPr/>
        </p:nvGrpSpPr>
        <p:grpSpPr>
          <a:xfrm>
            <a:off x="59450" y="1281700"/>
            <a:ext cx="1987500" cy="2230500"/>
            <a:chOff x="59450" y="1281700"/>
            <a:chExt cx="1987500" cy="2230500"/>
          </a:xfrm>
        </p:grpSpPr>
        <p:sp>
          <p:nvSpPr>
            <p:cNvPr id="354" name="Google Shape;354;p33"/>
            <p:cNvSpPr/>
            <p:nvPr/>
          </p:nvSpPr>
          <p:spPr>
            <a:xfrm>
              <a:off x="59450" y="1281700"/>
              <a:ext cx="1987500" cy="13107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u="sng"/>
                <a:t>ESPECIFICAÇÃO</a:t>
              </a:r>
              <a:endParaRPr sz="1200" b="1" u="sng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Marca: </a:t>
              </a:r>
              <a:r>
                <a:rPr lang="pt-BR" sz="1200"/>
                <a:t>Wotiom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Modelo: </a:t>
              </a:r>
              <a:r>
                <a:rPr lang="pt-BR" sz="1200"/>
                <a:t>WS23-0150-30-4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Torque: </a:t>
              </a:r>
              <a:r>
                <a:rPr lang="pt-BR" sz="1200"/>
                <a:t>15 kgf.cm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Corrente:</a:t>
              </a:r>
              <a:r>
                <a:rPr lang="pt-BR" sz="1200"/>
                <a:t> 3 A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Indutância:</a:t>
              </a:r>
              <a:r>
                <a:rPr lang="pt-BR" sz="1200"/>
                <a:t> 2,2 mH</a:t>
              </a:r>
              <a:endParaRPr sz="1200"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/>
                <a:t>Resistência:</a:t>
              </a:r>
              <a:r>
                <a:rPr lang="pt-BR" sz="1200"/>
                <a:t> 1,3 Ω</a:t>
              </a:r>
              <a:endParaRPr sz="1200"/>
            </a:p>
          </p:txBody>
        </p:sp>
        <p:cxnSp>
          <p:nvCxnSpPr>
            <p:cNvPr id="355" name="Google Shape;355;p33"/>
            <p:cNvCxnSpPr>
              <a:endCxn id="354" idx="2"/>
            </p:cNvCxnSpPr>
            <p:nvPr/>
          </p:nvCxnSpPr>
          <p:spPr>
            <a:xfrm rot="10800000">
              <a:off x="1053200" y="2592400"/>
              <a:ext cx="474300" cy="91980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4"/>
          <p:cNvSpPr/>
          <p:nvPr/>
        </p:nvSpPr>
        <p:spPr>
          <a:xfrm>
            <a:off x="41575" y="1710125"/>
            <a:ext cx="5867700" cy="2441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SOFTWARE</a:t>
            </a:r>
            <a:endParaRPr/>
          </a:p>
        </p:txBody>
      </p:sp>
      <p:sp>
        <p:nvSpPr>
          <p:cNvPr id="362" name="Google Shape;362;p3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363" name="Google Shape;363;p34"/>
          <p:cNvSpPr/>
          <p:nvPr/>
        </p:nvSpPr>
        <p:spPr>
          <a:xfrm>
            <a:off x="360575" y="2140550"/>
            <a:ext cx="644100" cy="820800"/>
          </a:xfrm>
          <a:prstGeom prst="foldedCorner">
            <a:avLst>
              <a:gd name="adj" fmla="val 16667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.MIDI</a:t>
            </a:r>
            <a:endParaRPr/>
          </a:p>
        </p:txBody>
      </p:sp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8450" y="2140550"/>
            <a:ext cx="1235748" cy="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4"/>
          <p:cNvSpPr/>
          <p:nvPr/>
        </p:nvSpPr>
        <p:spPr>
          <a:xfrm>
            <a:off x="1373613" y="2457050"/>
            <a:ext cx="3759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4"/>
          <p:cNvSpPr txBox="1"/>
          <p:nvPr/>
        </p:nvSpPr>
        <p:spPr>
          <a:xfrm>
            <a:off x="113675" y="1746950"/>
            <a:ext cx="11379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Música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7" name="Google Shape;367;p34"/>
          <p:cNvSpPr txBox="1"/>
          <p:nvPr/>
        </p:nvSpPr>
        <p:spPr>
          <a:xfrm>
            <a:off x="1626375" y="1746950"/>
            <a:ext cx="210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Programação manual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34"/>
          <p:cNvSpPr/>
          <p:nvPr/>
        </p:nvSpPr>
        <p:spPr>
          <a:xfrm>
            <a:off x="3634875" y="2457050"/>
            <a:ext cx="3759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4913" y="2094237"/>
            <a:ext cx="1137900" cy="91343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34"/>
          <p:cNvSpPr txBox="1"/>
          <p:nvPr/>
        </p:nvSpPr>
        <p:spPr>
          <a:xfrm>
            <a:off x="1325" y="3086075"/>
            <a:ext cx="16251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Inserção da partitura no ambiente de programação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1" name="Google Shape;371;p34"/>
          <p:cNvSpPr txBox="1"/>
          <p:nvPr/>
        </p:nvSpPr>
        <p:spPr>
          <a:xfrm>
            <a:off x="1828800" y="3086075"/>
            <a:ext cx="1806000" cy="9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Elaboração da estratégia de movimentação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34"/>
          <p:cNvSpPr txBox="1"/>
          <p:nvPr/>
        </p:nvSpPr>
        <p:spPr>
          <a:xfrm>
            <a:off x="3723125" y="1731838"/>
            <a:ext cx="21033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Geração das trajetórias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3" name="Google Shape;373;p34"/>
          <p:cNvSpPr txBox="1"/>
          <p:nvPr/>
        </p:nvSpPr>
        <p:spPr>
          <a:xfrm>
            <a:off x="3859825" y="3086075"/>
            <a:ext cx="20493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Trajetórias calculadas por interpolação entre pontos de passagem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34"/>
          <p:cNvSpPr/>
          <p:nvPr/>
        </p:nvSpPr>
        <p:spPr>
          <a:xfrm>
            <a:off x="5424050" y="2417675"/>
            <a:ext cx="801300" cy="39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USB</a:t>
            </a:r>
            <a:endParaRPr b="1"/>
          </a:p>
        </p:txBody>
      </p:sp>
      <p:sp>
        <p:nvSpPr>
          <p:cNvPr id="375" name="Google Shape;375;p34"/>
          <p:cNvSpPr/>
          <p:nvPr/>
        </p:nvSpPr>
        <p:spPr>
          <a:xfrm>
            <a:off x="6213775" y="1710125"/>
            <a:ext cx="1540800" cy="2441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4"/>
          <p:cNvSpPr txBox="1"/>
          <p:nvPr/>
        </p:nvSpPr>
        <p:spPr>
          <a:xfrm>
            <a:off x="2162875" y="1395725"/>
            <a:ext cx="1625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RASPBERRY PI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34"/>
          <p:cNvSpPr txBox="1"/>
          <p:nvPr/>
        </p:nvSpPr>
        <p:spPr>
          <a:xfrm>
            <a:off x="6171625" y="1395725"/>
            <a:ext cx="1625100" cy="3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ARDUINO MEGA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8" name="Google Shape;378;p34"/>
          <p:cNvSpPr/>
          <p:nvPr/>
        </p:nvSpPr>
        <p:spPr>
          <a:xfrm>
            <a:off x="6323950" y="1816925"/>
            <a:ext cx="1235700" cy="375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SAÍDAS DIGITAIS</a:t>
            </a:r>
            <a:endParaRPr sz="1000"/>
          </a:p>
        </p:txBody>
      </p:sp>
      <p:sp>
        <p:nvSpPr>
          <p:cNvPr id="379" name="Google Shape;379;p34"/>
          <p:cNvSpPr/>
          <p:nvPr/>
        </p:nvSpPr>
        <p:spPr>
          <a:xfrm>
            <a:off x="6323950" y="2426525"/>
            <a:ext cx="1235700" cy="375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I2C</a:t>
            </a:r>
            <a:endParaRPr sz="1000"/>
          </a:p>
        </p:txBody>
      </p:sp>
      <p:sp>
        <p:nvSpPr>
          <p:cNvPr id="380" name="Google Shape;380;p34"/>
          <p:cNvSpPr/>
          <p:nvPr/>
        </p:nvSpPr>
        <p:spPr>
          <a:xfrm>
            <a:off x="6323950" y="3036125"/>
            <a:ext cx="1235700" cy="375900"/>
          </a:xfrm>
          <a:prstGeom prst="rect">
            <a:avLst/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TIMERS</a:t>
            </a:r>
            <a:endParaRPr sz="1000"/>
          </a:p>
        </p:txBody>
      </p:sp>
      <p:sp>
        <p:nvSpPr>
          <p:cNvPr id="381" name="Google Shape;381;p34"/>
          <p:cNvSpPr/>
          <p:nvPr/>
        </p:nvSpPr>
        <p:spPr>
          <a:xfrm>
            <a:off x="7606375" y="1849850"/>
            <a:ext cx="3759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4"/>
          <p:cNvSpPr/>
          <p:nvPr/>
        </p:nvSpPr>
        <p:spPr>
          <a:xfrm>
            <a:off x="7638625" y="2520575"/>
            <a:ext cx="3759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4"/>
          <p:cNvSpPr/>
          <p:nvPr/>
        </p:nvSpPr>
        <p:spPr>
          <a:xfrm>
            <a:off x="7606375" y="3130175"/>
            <a:ext cx="375900" cy="187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4" name="Google Shape;384;p34"/>
          <p:cNvPicPr preferRelativeResize="0"/>
          <p:nvPr/>
        </p:nvPicPr>
        <p:blipFill rotWithShape="1">
          <a:blip r:embed="rId5">
            <a:alphaModFix/>
          </a:blip>
          <a:srcRect l="9275" t="40331" r="20612" b="24752"/>
          <a:stretch/>
        </p:blipFill>
        <p:spPr>
          <a:xfrm>
            <a:off x="8059075" y="1635274"/>
            <a:ext cx="936953" cy="58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4"/>
          <p:cNvPicPr preferRelativeResize="0"/>
          <p:nvPr/>
        </p:nvPicPr>
        <p:blipFill rotWithShape="1">
          <a:blip r:embed="rId6">
            <a:alphaModFix/>
          </a:blip>
          <a:srcRect l="10387" t="18789" r="8205" b="17625"/>
          <a:stretch/>
        </p:blipFill>
        <p:spPr>
          <a:xfrm rot="1871760">
            <a:off x="8123637" y="2358998"/>
            <a:ext cx="806507" cy="590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4"/>
          <p:cNvPicPr preferRelativeResize="0"/>
          <p:nvPr/>
        </p:nvPicPr>
        <p:blipFill rotWithShape="1">
          <a:blip r:embed="rId7">
            <a:alphaModFix/>
          </a:blip>
          <a:srcRect l="7134" t="19699" r="6277" b="16897"/>
          <a:stretch/>
        </p:blipFill>
        <p:spPr>
          <a:xfrm>
            <a:off x="8142522" y="2930706"/>
            <a:ext cx="801301" cy="586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5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TRAJETÓRIAS</a:t>
            </a:r>
            <a:endParaRPr/>
          </a:p>
        </p:txBody>
      </p:sp>
      <p:sp>
        <p:nvSpPr>
          <p:cNvPr id="392" name="Google Shape;392;p35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393" name="Google Shape;3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5000" y="1134825"/>
            <a:ext cx="4591745" cy="36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5"/>
          <p:cNvPicPr preferRelativeResize="0"/>
          <p:nvPr/>
        </p:nvPicPr>
        <p:blipFill rotWithShape="1">
          <a:blip r:embed="rId4">
            <a:alphaModFix/>
          </a:blip>
          <a:srcRect l="8705" r="6282" b="69682"/>
          <a:stretch/>
        </p:blipFill>
        <p:spPr>
          <a:xfrm>
            <a:off x="989762" y="2851250"/>
            <a:ext cx="1371600" cy="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5"/>
          <p:cNvPicPr preferRelativeResize="0"/>
          <p:nvPr/>
        </p:nvPicPr>
        <p:blipFill rotWithShape="1">
          <a:blip r:embed="rId5">
            <a:alphaModFix/>
          </a:blip>
          <a:srcRect l="13093" t="34841" r="10912" b="34841"/>
          <a:stretch/>
        </p:blipFill>
        <p:spPr>
          <a:xfrm>
            <a:off x="4572000" y="3104425"/>
            <a:ext cx="1226125" cy="25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5"/>
          <p:cNvPicPr preferRelativeResize="0"/>
          <p:nvPr/>
        </p:nvPicPr>
        <p:blipFill rotWithShape="1">
          <a:blip r:embed="rId6">
            <a:alphaModFix/>
          </a:blip>
          <a:srcRect l="9660" t="62215" r="9837" b="7467"/>
          <a:stretch/>
        </p:blipFill>
        <p:spPr>
          <a:xfrm>
            <a:off x="1026125" y="3636475"/>
            <a:ext cx="1298875" cy="25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5"/>
          <p:cNvSpPr txBox="1"/>
          <p:nvPr/>
        </p:nvSpPr>
        <p:spPr>
          <a:xfrm rot="5400000">
            <a:off x="5205775" y="2437575"/>
            <a:ext cx="1883100" cy="6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Ponto de passagem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DAS MÚSICAS</a:t>
            </a:r>
            <a:endParaRPr/>
          </a:p>
        </p:txBody>
      </p:sp>
      <p:sp>
        <p:nvSpPr>
          <p:cNvPr id="403" name="Google Shape;403;p36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6088" y="1017800"/>
            <a:ext cx="5752577" cy="38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5" name="Google Shape;405;p36"/>
          <p:cNvGraphicFramePr/>
          <p:nvPr/>
        </p:nvGraphicFramePr>
        <p:xfrm>
          <a:off x="0" y="1017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ESQUERDA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2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3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4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5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-9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-8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-7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-6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06" name="Google Shape;406;p36"/>
          <p:cNvGraphicFramePr/>
          <p:nvPr/>
        </p:nvGraphicFramePr>
        <p:xfrm>
          <a:off x="6727000" y="101779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DIREITA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6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7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8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9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10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C6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07" name="Google Shape;407;p36"/>
          <p:cNvCxnSpPr/>
          <p:nvPr/>
        </p:nvCxnSpPr>
        <p:spPr>
          <a:xfrm>
            <a:off x="2398650" y="2888000"/>
            <a:ext cx="822600" cy="1174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36"/>
          <p:cNvCxnSpPr/>
          <p:nvPr/>
        </p:nvCxnSpPr>
        <p:spPr>
          <a:xfrm flipH="1">
            <a:off x="5382400" y="2888000"/>
            <a:ext cx="1344600" cy="116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9" name="Google Shape;409;p36"/>
          <p:cNvSpPr/>
          <p:nvPr/>
        </p:nvSpPr>
        <p:spPr>
          <a:xfrm>
            <a:off x="4222375" y="4115975"/>
            <a:ext cx="126600" cy="466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0" name="Google Shape;410;p36"/>
          <p:cNvCxnSpPr/>
          <p:nvPr/>
        </p:nvCxnSpPr>
        <p:spPr>
          <a:xfrm>
            <a:off x="4285675" y="3643175"/>
            <a:ext cx="0" cy="472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11" name="Google Shape;411;p36"/>
          <p:cNvSpPr txBox="1"/>
          <p:nvPr/>
        </p:nvSpPr>
        <p:spPr>
          <a:xfrm>
            <a:off x="4112575" y="3435575"/>
            <a:ext cx="346200" cy="2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0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2" name="Google Shape;412;p36"/>
          <p:cNvPicPr preferRelativeResize="0"/>
          <p:nvPr/>
        </p:nvPicPr>
        <p:blipFill rotWithShape="1">
          <a:blip r:embed="rId4">
            <a:alphaModFix/>
          </a:blip>
          <a:srcRect l="6695" t="14901" r="8972" b="13005"/>
          <a:stretch/>
        </p:blipFill>
        <p:spPr>
          <a:xfrm rot="5400000">
            <a:off x="2883600" y="45669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6"/>
          <p:cNvPicPr preferRelativeResize="0"/>
          <p:nvPr/>
        </p:nvPicPr>
        <p:blipFill rotWithShape="1">
          <a:blip r:embed="rId4">
            <a:alphaModFix/>
          </a:blip>
          <a:srcRect l="6695" t="14901" r="8972" b="13005"/>
          <a:stretch/>
        </p:blipFill>
        <p:spPr>
          <a:xfrm rot="5400000">
            <a:off x="5062250" y="4521897"/>
            <a:ext cx="106127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7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DAS MÚSICAS</a:t>
            </a:r>
            <a:endParaRPr/>
          </a:p>
        </p:txBody>
      </p:sp>
      <p:sp>
        <p:nvSpPr>
          <p:cNvPr id="419" name="Google Shape;419;p37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420" name="Google Shape;42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088" y="1017800"/>
            <a:ext cx="5752577" cy="38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21" name="Google Shape;421;p37"/>
          <p:cNvGraphicFramePr/>
          <p:nvPr/>
        </p:nvGraphicFramePr>
        <p:xfrm>
          <a:off x="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ESQUERDA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2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3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4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5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22" name="Google Shape;422;p37"/>
          <p:cNvGraphicFramePr/>
          <p:nvPr/>
        </p:nvGraphicFramePr>
        <p:xfrm>
          <a:off x="672700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DIREITA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6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7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8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9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10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8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23" name="Google Shape;423;p37"/>
          <p:cNvCxnSpPr/>
          <p:nvPr/>
        </p:nvCxnSpPr>
        <p:spPr>
          <a:xfrm>
            <a:off x="2398650" y="2888000"/>
            <a:ext cx="1755600" cy="326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4" name="Google Shape;424;p37"/>
          <p:cNvCxnSpPr/>
          <p:nvPr/>
        </p:nvCxnSpPr>
        <p:spPr>
          <a:xfrm flipH="1">
            <a:off x="5032300" y="2888000"/>
            <a:ext cx="1694700" cy="351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5" name="Google Shape;425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2906050" y="42344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5083025" y="42344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4979100" y="3971197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2906050" y="4019697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3151975" y="37980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3449850" y="36179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7"/>
          <p:cNvPicPr preferRelativeResize="0"/>
          <p:nvPr/>
        </p:nvPicPr>
        <p:blipFill rotWithShape="1">
          <a:blip r:embed="rId4">
            <a:alphaModFix/>
          </a:blip>
          <a:srcRect l="6695" t="14901" r="8972" b="13005"/>
          <a:stretch/>
        </p:blipFill>
        <p:spPr>
          <a:xfrm rot="5400000">
            <a:off x="3662925" y="3366897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4726275" y="37980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7"/>
          <p:cNvPicPr preferRelativeResize="0"/>
          <p:nvPr/>
        </p:nvPicPr>
        <p:blipFill rotWithShape="1">
          <a:blip r:embed="rId4">
            <a:alphaModFix amt="36000"/>
          </a:blip>
          <a:srcRect l="6695" t="14901" r="8972" b="13005"/>
          <a:stretch/>
        </p:blipFill>
        <p:spPr>
          <a:xfrm rot="5400000">
            <a:off x="4544500" y="3617922"/>
            <a:ext cx="1061275" cy="75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7"/>
          <p:cNvPicPr preferRelativeResize="0"/>
          <p:nvPr/>
        </p:nvPicPr>
        <p:blipFill rotWithShape="1">
          <a:blip r:embed="rId4">
            <a:alphaModFix/>
          </a:blip>
          <a:srcRect l="6695" t="14901" r="8972" b="13005"/>
          <a:stretch/>
        </p:blipFill>
        <p:spPr>
          <a:xfrm rot="5400000">
            <a:off x="4419800" y="3366897"/>
            <a:ext cx="1061275" cy="75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8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DAS MÚSICAS</a:t>
            </a:r>
            <a:endParaRPr/>
          </a:p>
        </p:txBody>
      </p:sp>
      <p:sp>
        <p:nvSpPr>
          <p:cNvPr id="440" name="Google Shape;440;p38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441" name="Google Shape;441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088" y="1017800"/>
            <a:ext cx="5752577" cy="38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42" name="Google Shape;442;p38"/>
          <p:cNvGraphicFramePr/>
          <p:nvPr/>
        </p:nvGraphicFramePr>
        <p:xfrm>
          <a:off x="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ESQUERDA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2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3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4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5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3" name="Google Shape;443;p38"/>
          <p:cNvGraphicFramePr/>
          <p:nvPr/>
        </p:nvGraphicFramePr>
        <p:xfrm>
          <a:off x="672700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DIREITA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6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7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8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9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10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6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7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8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9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44" name="Google Shape;444;p38"/>
          <p:cNvCxnSpPr/>
          <p:nvPr/>
        </p:nvCxnSpPr>
        <p:spPr>
          <a:xfrm>
            <a:off x="2423375" y="1632075"/>
            <a:ext cx="1842300" cy="116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5" name="Google Shape;445;p38"/>
          <p:cNvCxnSpPr/>
          <p:nvPr/>
        </p:nvCxnSpPr>
        <p:spPr>
          <a:xfrm flipH="1">
            <a:off x="5118775" y="1632075"/>
            <a:ext cx="1619700" cy="1162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46" name="Google Shape;44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4659963" y="2896713"/>
            <a:ext cx="1357375" cy="15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9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DAS MÚSICAS</a:t>
            </a:r>
            <a:endParaRPr/>
          </a:p>
        </p:txBody>
      </p:sp>
      <p:sp>
        <p:nvSpPr>
          <p:cNvPr id="452" name="Google Shape;452;p39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453" name="Google Shape;453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76088" y="1017800"/>
            <a:ext cx="5752577" cy="3820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4" name="Google Shape;454;p39"/>
          <p:cNvGraphicFramePr/>
          <p:nvPr/>
        </p:nvGraphicFramePr>
        <p:xfrm>
          <a:off x="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ESQUERDA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2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3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4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5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G3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A3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55" name="Google Shape;455;p39"/>
          <p:cNvGraphicFramePr/>
          <p:nvPr/>
        </p:nvGraphicFramePr>
        <p:xfrm>
          <a:off x="6727000" y="1017790"/>
          <a:ext cx="2417000" cy="188958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483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83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61375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MÃO DIREITA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800">
                <a:tc gridSpan="5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1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6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7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8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9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b="1"/>
                        <a:t>Dedo 10</a:t>
                      </a:r>
                      <a:endParaRPr sz="600" b="1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-2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0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8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11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12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13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14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7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B4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C5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D5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E5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/>
                        <a:t>F5</a:t>
                      </a:r>
                      <a:endParaRPr sz="1000"/>
                    </a:p>
                  </a:txBody>
                  <a:tcPr marL="91425" marR="91425" marT="91425" marB="91425" anchor="ctr">
                    <a:lnL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56" name="Google Shape;456;p39"/>
          <p:cNvCxnSpPr/>
          <p:nvPr/>
        </p:nvCxnSpPr>
        <p:spPr>
          <a:xfrm>
            <a:off x="2423375" y="1632075"/>
            <a:ext cx="1533300" cy="38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39"/>
          <p:cNvCxnSpPr/>
          <p:nvPr/>
        </p:nvCxnSpPr>
        <p:spPr>
          <a:xfrm flipH="1">
            <a:off x="5848375" y="1632075"/>
            <a:ext cx="890100" cy="383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0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PROGRAMAÇÃO DAS MÚSICAS</a:t>
            </a:r>
            <a:endParaRPr/>
          </a:p>
        </p:txBody>
      </p:sp>
      <p:sp>
        <p:nvSpPr>
          <p:cNvPr id="463" name="Google Shape;463;p40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464" name="Google Shape;464;p40" title="tutorial-pianoca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7750" y="1017800"/>
            <a:ext cx="4956533" cy="37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1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ELÉTRICO</a:t>
            </a:r>
            <a:endParaRPr/>
          </a:p>
        </p:txBody>
      </p:sp>
      <p:sp>
        <p:nvSpPr>
          <p:cNvPr id="470" name="Google Shape;470;p41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471" name="Google Shape;4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93700"/>
            <a:ext cx="4938502" cy="370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 rotWithShape="1">
          <a:blip r:embed="rId4">
            <a:alphaModFix/>
          </a:blip>
          <a:srcRect b="32573"/>
          <a:stretch/>
        </p:blipFill>
        <p:spPr>
          <a:xfrm>
            <a:off x="5205850" y="54650"/>
            <a:ext cx="3938150" cy="3955601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/>
          <p:nvPr/>
        </p:nvSpPr>
        <p:spPr>
          <a:xfrm>
            <a:off x="6650175" y="3730350"/>
            <a:ext cx="1236600" cy="4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4" name="Google Shape;474;p41"/>
          <p:cNvPicPr preferRelativeResize="0"/>
          <p:nvPr/>
        </p:nvPicPr>
        <p:blipFill rotWithShape="1">
          <a:blip r:embed="rId4">
            <a:alphaModFix/>
          </a:blip>
          <a:srcRect t="64185"/>
          <a:stretch/>
        </p:blipFill>
        <p:spPr>
          <a:xfrm>
            <a:off x="6650175" y="3569592"/>
            <a:ext cx="2366075" cy="126230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1"/>
          <p:cNvSpPr/>
          <p:nvPr/>
        </p:nvSpPr>
        <p:spPr>
          <a:xfrm>
            <a:off x="6650175" y="3402450"/>
            <a:ext cx="301200" cy="607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41"/>
          <p:cNvSpPr/>
          <p:nvPr/>
        </p:nvSpPr>
        <p:spPr>
          <a:xfrm>
            <a:off x="6858000" y="3402450"/>
            <a:ext cx="671700" cy="327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5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ROBÓTICA</a:t>
            </a:r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7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Robô: </a:t>
            </a: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Máquina programável capaz de executar tarefas de maneira autônoma e repetitiva.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107" name="Google Shape;10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038" y="2800625"/>
            <a:ext cx="1825775" cy="1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5"/>
          <p:cNvSpPr txBox="1"/>
          <p:nvPr/>
        </p:nvSpPr>
        <p:spPr>
          <a:xfrm>
            <a:off x="128525" y="2250600"/>
            <a:ext cx="2224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Cirurgia de precisão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(desteza)</a:t>
            </a:r>
            <a:endParaRPr b="1"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2238" y="2800625"/>
            <a:ext cx="2723933" cy="18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5"/>
          <p:cNvSpPr txBox="1"/>
          <p:nvPr/>
        </p:nvSpPr>
        <p:spPr>
          <a:xfrm>
            <a:off x="2632550" y="2250600"/>
            <a:ext cx="33033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Linha de montagem automotiva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(força, repetibilidade)</a:t>
            </a:r>
            <a:endParaRPr b="1"/>
          </a:p>
        </p:txBody>
      </p:sp>
      <p:pic>
        <p:nvPicPr>
          <p:cNvPr id="111" name="Google Shape;111;p15"/>
          <p:cNvPicPr preferRelativeResize="0"/>
          <p:nvPr/>
        </p:nvPicPr>
        <p:blipFill rotWithShape="1">
          <a:blip r:embed="rId5">
            <a:alphaModFix/>
          </a:blip>
          <a:srcRect l="4552" r="14580"/>
          <a:stretch/>
        </p:blipFill>
        <p:spPr>
          <a:xfrm>
            <a:off x="6099588" y="2767713"/>
            <a:ext cx="2723925" cy="189160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5"/>
          <p:cNvSpPr txBox="1"/>
          <p:nvPr/>
        </p:nvSpPr>
        <p:spPr>
          <a:xfrm>
            <a:off x="5809900" y="2250600"/>
            <a:ext cx="33033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Rover planetário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(ambientes inacessíveis)</a:t>
            </a:r>
            <a:endParaRPr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2"/>
          <p:cNvSpPr txBox="1">
            <a:spLocks noGrp="1"/>
          </p:cNvSpPr>
          <p:nvPr>
            <p:ph type="title"/>
          </p:nvPr>
        </p:nvSpPr>
        <p:spPr>
          <a:xfrm>
            <a:off x="0" y="527025"/>
            <a:ext cx="9144000" cy="435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</a:t>
            </a:r>
            <a:endParaRPr/>
          </a:p>
        </p:txBody>
      </p:sp>
      <p:sp>
        <p:nvSpPr>
          <p:cNvPr id="482" name="Google Shape;482;p42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GABINETE DA UNIDADE DE CONTROLE</a:t>
            </a:r>
            <a:endParaRPr/>
          </a:p>
        </p:txBody>
      </p:sp>
      <p:sp>
        <p:nvSpPr>
          <p:cNvPr id="488" name="Google Shape;488;p43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489" name="Google Shape;4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4606"/>
            <a:ext cx="4572001" cy="342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64606"/>
            <a:ext cx="4572001" cy="342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GABINETE DA UNIDADE DE CONTROLE</a:t>
            </a:r>
            <a:endParaRPr/>
          </a:p>
        </p:txBody>
      </p:sp>
      <p:sp>
        <p:nvSpPr>
          <p:cNvPr id="496" name="Google Shape;496;p4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497" name="Google Shape;49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464606"/>
            <a:ext cx="4572001" cy="3428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464606"/>
            <a:ext cx="4572001" cy="3428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5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MONTAGEM DAS ELETROVÁLVULAS</a:t>
            </a:r>
            <a:endParaRPr/>
          </a:p>
        </p:txBody>
      </p:sp>
      <p:sp>
        <p:nvSpPr>
          <p:cNvPr id="504" name="Google Shape;504;p45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05" name="Google Shape;50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275" y="1186800"/>
            <a:ext cx="4938501" cy="37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6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MOVIMENTAÇÃO LINEAR</a:t>
            </a:r>
            <a:endParaRPr/>
          </a:p>
        </p:txBody>
      </p:sp>
      <p:sp>
        <p:nvSpPr>
          <p:cNvPr id="511" name="Google Shape;511;p46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12" name="Google Shape;512;p46"/>
          <p:cNvPicPr preferRelativeResize="0"/>
          <p:nvPr/>
        </p:nvPicPr>
        <p:blipFill rotWithShape="1">
          <a:blip r:embed="rId3">
            <a:alphaModFix/>
          </a:blip>
          <a:srcRect l="19439" t="20811" b="15151"/>
          <a:stretch/>
        </p:blipFill>
        <p:spPr>
          <a:xfrm>
            <a:off x="0" y="1298875"/>
            <a:ext cx="6012851" cy="358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191" y="1298875"/>
            <a:ext cx="4779812" cy="358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7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MECANISMO DOS DEDOS</a:t>
            </a:r>
            <a:endParaRPr/>
          </a:p>
        </p:txBody>
      </p:sp>
      <p:sp>
        <p:nvSpPr>
          <p:cNvPr id="519" name="Google Shape;519;p47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520" name="Google Shape;5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125" y="1134825"/>
            <a:ext cx="7383731" cy="3702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ROBÓTICAS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00" y="1370275"/>
            <a:ext cx="4704502" cy="3528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70281"/>
            <a:ext cx="4704502" cy="3528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9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500" y="1197175"/>
            <a:ext cx="4938501" cy="370387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MÃOS ROBÓTICAS</a:t>
            </a: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 rotWithShape="1">
          <a:blip r:embed="rId4">
            <a:alphaModFix/>
          </a:blip>
          <a:srcRect r="2372"/>
          <a:stretch/>
        </p:blipFill>
        <p:spPr>
          <a:xfrm>
            <a:off x="0" y="1197175"/>
            <a:ext cx="4821376" cy="37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0"/>
          <p:cNvSpPr/>
          <p:nvPr/>
        </p:nvSpPr>
        <p:spPr>
          <a:xfrm>
            <a:off x="-25" y="51950"/>
            <a:ext cx="9144000" cy="4871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50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543" name="Google Shape;543;p50"/>
          <p:cNvPicPr preferRelativeResize="0"/>
          <p:nvPr/>
        </p:nvPicPr>
        <p:blipFill rotWithShape="1">
          <a:blip r:embed="rId3">
            <a:alphaModFix/>
          </a:blip>
          <a:srcRect t="12157" b="7223"/>
          <a:stretch/>
        </p:blipFill>
        <p:spPr>
          <a:xfrm>
            <a:off x="630575" y="51950"/>
            <a:ext cx="8025600" cy="48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54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CONCLUSÕES</a:t>
            </a:r>
            <a:endParaRPr/>
          </a:p>
        </p:txBody>
      </p:sp>
      <p:sp>
        <p:nvSpPr>
          <p:cNvPr id="574" name="Google Shape;574;p54"/>
          <p:cNvSpPr txBox="1">
            <a:spLocks noGrp="1"/>
          </p:cNvSpPr>
          <p:nvPr>
            <p:ph type="body" idx="1"/>
          </p:nvPr>
        </p:nvSpPr>
        <p:spPr>
          <a:xfrm>
            <a:off x="311700" y="1084075"/>
            <a:ext cx="8520600" cy="3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Arial"/>
                <a:ea typeface="Arial"/>
                <a:cs typeface="Arial"/>
                <a:sym typeface="Arial"/>
              </a:rPr>
              <a:t>Foi projetado e construído um robô capaz de tocar o piano ou o teclado musical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protótipo apresentou funcionamento satisfatório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A metodologia de projeto foi bem sucedida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914400" lvl="1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Os dimensionamentos foram adequados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O projeto apresenta as limitações: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Não alcança as tecla pretas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 intensidade fixa no aperto da tecla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b="1"/>
              <a:t>Possibilidade de melhorias:</a:t>
            </a:r>
            <a:endParaRPr b="1"/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Desenvolvimento de um suporte mais estável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Desenvolvimento de um algoritmo de programação automática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4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118" name="Google Shape;118;p16"/>
          <p:cNvSpPr txBox="1"/>
          <p:nvPr/>
        </p:nvSpPr>
        <p:spPr>
          <a:xfrm>
            <a:off x="220725" y="1607700"/>
            <a:ext cx="2224800" cy="3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Limpeza</a:t>
            </a:r>
            <a:endParaRPr b="1"/>
          </a:p>
        </p:txBody>
      </p:sp>
      <p:sp>
        <p:nvSpPr>
          <p:cNvPr id="119" name="Google Shape;119;p16"/>
          <p:cNvSpPr txBox="1"/>
          <p:nvPr/>
        </p:nvSpPr>
        <p:spPr>
          <a:xfrm>
            <a:off x="2743438" y="1607700"/>
            <a:ext cx="33033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Serviços</a:t>
            </a:r>
            <a:endParaRPr b="1"/>
          </a:p>
        </p:txBody>
      </p:sp>
      <p:pic>
        <p:nvPicPr>
          <p:cNvPr id="120" name="Google Shape;12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725" y="2015725"/>
            <a:ext cx="2224800" cy="2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 COTIDIANO</a:t>
            </a:r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3450" y="2077500"/>
            <a:ext cx="3303300" cy="2202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5684" y="2077500"/>
            <a:ext cx="2224800" cy="22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 txBox="1"/>
          <p:nvPr/>
        </p:nvSpPr>
        <p:spPr>
          <a:xfrm>
            <a:off x="6046749" y="1607700"/>
            <a:ext cx="30168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Entretenimento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5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581" name="Google Shape;581;p55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8520600" cy="35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FIALHO, Arivelto Bustamante.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Automação Pneumática: Projetos, Dimensionamento e Análise de Circuitos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São Paulo: Érica, 2011.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Midi Association.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Standard Midi File Format Spec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Disponível em: &lt;https://www.midi.org/specifications/item/the-midi-1-0-specification&gt;. Acesso em: 20 abr. 2019.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JEN-CHANG, Lin et al. Design of Piano -playing Robotic Hand.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IAES International Journal of Robotics and Automation (IJRA)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v. 3, n. 2, 1 jun. 2014. Disponível em: &lt;</a:t>
            </a:r>
            <a:r>
              <a:rPr lang="pt-BR" sz="12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http://dx.doi.org/10.11591/ijra.v3i2.4269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KAPUR, A; A History of Robotic Musical Instruments. In: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International Computer Music Conference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2005, Barcelona.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MED, B.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Teoria da Música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Brasília: Musimed, 1996.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NORTON, Robert L.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Cinemática e dinâmica dos mecanismos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Porto Alegre: AMGH, 2011.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NORTON, Robert L. </a:t>
            </a:r>
            <a:r>
              <a:rPr lang="pt-B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Projeto de máquinas: uma abordagem integrada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Porto Alegre: Bookman, 2013.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5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6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000000"/>
                </a:solidFill>
              </a:rPr>
              <a:t>PROJETO E CONSTRUÇÃO DE UM ROBÔ PIANISTA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588" name="Google Shape;588;p56"/>
          <p:cNvSpPr txBox="1">
            <a:spLocks noGrp="1"/>
          </p:cNvSpPr>
          <p:nvPr>
            <p:ph type="subTitle" idx="1"/>
          </p:nvPr>
        </p:nvSpPr>
        <p:spPr>
          <a:xfrm>
            <a:off x="598100" y="2715980"/>
            <a:ext cx="8222100" cy="242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LUIZ GUSTAVO PFITSCHER E FELDMANN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Prof. Sérgio Boscato Garcia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0000"/>
                </a:solidFill>
              </a:rPr>
              <a:t>Porto Alegre, 01 de julho de 2019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89" name="Google Shape;589;p56"/>
          <p:cNvSpPr txBox="1"/>
          <p:nvPr/>
        </p:nvSpPr>
        <p:spPr>
          <a:xfrm>
            <a:off x="0" y="0"/>
            <a:ext cx="9144000" cy="1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Pontifícia Universidade Católica do Rio Grande do Sul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Escola Politécnica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"/>
                <a:ea typeface="Roboto"/>
                <a:cs typeface="Roboto"/>
                <a:sym typeface="Roboto"/>
              </a:rPr>
              <a:t>Curso de Engenharia Mecânica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0" name="Google Shape;5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75" y="82863"/>
            <a:ext cx="2476500" cy="85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ROBÔS MÚSICOS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23481" r="22415" b="6138"/>
          <a:stretch/>
        </p:blipFill>
        <p:spPr>
          <a:xfrm>
            <a:off x="1079688" y="1230175"/>
            <a:ext cx="1745670" cy="276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1323275" y="3999750"/>
            <a:ext cx="12585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WF4-RIV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FLAUTISTA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(Solis, 2004)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3" name="Google Shape;13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7742" y="1235975"/>
            <a:ext cx="2496000" cy="2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/>
        </p:nvSpPr>
        <p:spPr>
          <a:xfrm>
            <a:off x="3211000" y="3981100"/>
            <a:ext cx="20295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COG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PERCUSIONISTA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(Williamson, 1999)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" name="Google Shape;135;p17"/>
          <p:cNvPicPr preferRelativeResize="0"/>
          <p:nvPr/>
        </p:nvPicPr>
        <p:blipFill rotWithShape="1">
          <a:blip r:embed="rId5">
            <a:alphaModFix/>
          </a:blip>
          <a:srcRect r="31735" b="22432"/>
          <a:stretch/>
        </p:blipFill>
        <p:spPr>
          <a:xfrm>
            <a:off x="5626150" y="1235975"/>
            <a:ext cx="3042439" cy="259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/>
          <p:nvPr/>
        </p:nvSpPr>
        <p:spPr>
          <a:xfrm>
            <a:off x="6132625" y="3999750"/>
            <a:ext cx="2029500" cy="8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WAS-1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SAXOFONISTA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(Solis, 2009)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ROBÔS PIANISTAS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r="9950"/>
          <a:stretch/>
        </p:blipFill>
        <p:spPr>
          <a:xfrm>
            <a:off x="115750" y="1311650"/>
            <a:ext cx="2187000" cy="17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/>
          <p:nvPr/>
        </p:nvSpPr>
        <p:spPr>
          <a:xfrm>
            <a:off x="115750" y="3090975"/>
            <a:ext cx="2187000" cy="11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Mini Humanoid Pianist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(Batula, 2010)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2 GLD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DEDOS FIXOS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 rotWithShape="1">
          <a:blip r:embed="rId4">
            <a:alphaModFix/>
          </a:blip>
          <a:srcRect l="9824" t="5218" r="23388" b="54609"/>
          <a:stretch/>
        </p:blipFill>
        <p:spPr>
          <a:xfrm>
            <a:off x="2423625" y="1311650"/>
            <a:ext cx="2025025" cy="17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8"/>
          <p:cNvSpPr txBox="1"/>
          <p:nvPr/>
        </p:nvSpPr>
        <p:spPr>
          <a:xfrm>
            <a:off x="2385000" y="3090975"/>
            <a:ext cx="2187000" cy="15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LEGO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(Zhang, 2009)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2 GDL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DEDOS FIXOS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ROBÔ MÓVEL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5">
            <a:alphaModFix/>
          </a:blip>
          <a:srcRect l="52121" t="2672" b="7334"/>
          <a:stretch/>
        </p:blipFill>
        <p:spPr>
          <a:xfrm>
            <a:off x="4706400" y="1311650"/>
            <a:ext cx="1728121" cy="177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6">
            <a:alphaModFix/>
          </a:blip>
          <a:srcRect t="7146" r="9222" b="10993"/>
          <a:stretch/>
        </p:blipFill>
        <p:spPr>
          <a:xfrm>
            <a:off x="6568925" y="1311650"/>
            <a:ext cx="2496350" cy="177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8"/>
          <p:cNvSpPr txBox="1"/>
          <p:nvPr/>
        </p:nvSpPr>
        <p:spPr>
          <a:xfrm>
            <a:off x="4381925" y="3090975"/>
            <a:ext cx="2187000" cy="13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Piano Playing Robot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(Zhang, 2009)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5 GDL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DEDOS FIXOS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MÃO MÓVEL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6317100" y="3090975"/>
            <a:ext cx="3000000" cy="14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latin typeface="Roboto"/>
                <a:ea typeface="Roboto"/>
                <a:cs typeface="Roboto"/>
                <a:sym typeface="Roboto"/>
              </a:rPr>
              <a:t>Electronic Piano Playing Robot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(Lin, 2010)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22 GDL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DEDOS MÓVEIS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oboto"/>
                <a:ea typeface="Roboto"/>
                <a:cs typeface="Roboto"/>
                <a:sym typeface="Roboto"/>
              </a:rPr>
              <a:t>MÃOS MÓVEIS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51" name="Google Shape;151;p18"/>
          <p:cNvCxnSpPr/>
          <p:nvPr/>
        </p:nvCxnSpPr>
        <p:spPr>
          <a:xfrm>
            <a:off x="219900" y="4710750"/>
            <a:ext cx="8601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152" name="Google Shape;152;p18"/>
          <p:cNvSpPr txBox="1"/>
          <p:nvPr/>
        </p:nvSpPr>
        <p:spPr>
          <a:xfrm>
            <a:off x="3762750" y="4527375"/>
            <a:ext cx="1618500" cy="256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COMPLEXIDADE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311700" y="1312675"/>
            <a:ext cx="5372700" cy="22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000000"/>
                </a:solidFill>
              </a:rPr>
              <a:t>Projetar e construir um robô pianista</a:t>
            </a:r>
            <a:endParaRPr b="1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rgbClr val="000000"/>
                </a:solidFill>
              </a:rPr>
              <a:t>Requisitos do projeto:</a:t>
            </a:r>
            <a:endParaRPr u="sng">
              <a:solidFill>
                <a:srgbClr val="000000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000000"/>
              </a:solidFill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Reproduzir uma grande variedade de músicas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pt-B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Robô de entretenimento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9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6466300" y="1312675"/>
            <a:ext cx="2573700" cy="223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Destreza / muitos GDL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Aspecto humanóide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1" name="Google Shape;161;p19"/>
          <p:cNvCxnSpPr/>
          <p:nvPr/>
        </p:nvCxnSpPr>
        <p:spPr>
          <a:xfrm>
            <a:off x="5684475" y="3208025"/>
            <a:ext cx="680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5702750" y="2651825"/>
            <a:ext cx="680700" cy="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 rot="5400000">
            <a:off x="2335087" y="2375725"/>
            <a:ext cx="2898425" cy="182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7834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TEORIA MUSICAL</a:t>
            </a:r>
            <a:endParaRPr/>
          </a:p>
        </p:txBody>
      </p:sp>
      <p:sp>
        <p:nvSpPr>
          <p:cNvPr id="169" name="Google Shape;169;p20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2369100" y="1312675"/>
            <a:ext cx="1604700" cy="357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Notas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C	</a:t>
            </a:r>
            <a:r>
              <a:rPr lang="pt-BR" b="1"/>
              <a:t>Dó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	</a:t>
            </a:r>
            <a:r>
              <a:rPr lang="pt-BR" b="1"/>
              <a:t>Ré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	</a:t>
            </a:r>
            <a:r>
              <a:rPr lang="pt-BR" b="1"/>
              <a:t>Mi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	</a:t>
            </a:r>
            <a:r>
              <a:rPr lang="pt-BR" b="1"/>
              <a:t>Fá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	</a:t>
            </a:r>
            <a:r>
              <a:rPr lang="pt-BR" b="1"/>
              <a:t>Sol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	</a:t>
            </a:r>
            <a:r>
              <a:rPr lang="pt-BR" b="1"/>
              <a:t>Lá</a:t>
            </a:r>
            <a:endParaRPr b="1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	</a:t>
            </a:r>
            <a:r>
              <a:rPr lang="pt-BR" b="1"/>
              <a:t>Si</a:t>
            </a:r>
            <a:endParaRPr b="1"/>
          </a:p>
        </p:txBody>
      </p:sp>
      <p:cxnSp>
        <p:nvCxnSpPr>
          <p:cNvPr id="171" name="Google Shape;171;p20"/>
          <p:cNvCxnSpPr/>
          <p:nvPr/>
        </p:nvCxnSpPr>
        <p:spPr>
          <a:xfrm>
            <a:off x="2208050" y="1837050"/>
            <a:ext cx="0" cy="2732400"/>
          </a:xfrm>
          <a:prstGeom prst="straightConnector1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172" name="Google Shape;172;p20"/>
          <p:cNvSpPr txBox="1"/>
          <p:nvPr/>
        </p:nvSpPr>
        <p:spPr>
          <a:xfrm rot="-5400000">
            <a:off x="1086050" y="3006450"/>
            <a:ext cx="1545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Altura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Frequência</a:t>
            </a:r>
            <a:endParaRPr b="1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0"/>
          <p:cNvSpPr txBox="1"/>
          <p:nvPr/>
        </p:nvSpPr>
        <p:spPr>
          <a:xfrm rot="-5400000">
            <a:off x="1468250" y="3915150"/>
            <a:ext cx="91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AGUDO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0"/>
          <p:cNvSpPr txBox="1"/>
          <p:nvPr/>
        </p:nvSpPr>
        <p:spPr>
          <a:xfrm rot="-5400000">
            <a:off x="1468250" y="2097750"/>
            <a:ext cx="915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GRAVE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0"/>
          <p:cNvSpPr txBox="1">
            <a:spLocks noGrp="1"/>
          </p:cNvSpPr>
          <p:nvPr>
            <p:ph type="body" idx="1"/>
          </p:nvPr>
        </p:nvSpPr>
        <p:spPr>
          <a:xfrm>
            <a:off x="3664700" y="2026400"/>
            <a:ext cx="1232700" cy="251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C# / D♭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D# / E♭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F# / G♭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G# / A♭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A# / B ♭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3664700" y="1318424"/>
            <a:ext cx="1604700" cy="3936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>
                <a:solidFill>
                  <a:srgbClr val="FFFFFF"/>
                </a:solidFill>
              </a:rPr>
              <a:t>Semitons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 rot="5400000">
            <a:off x="6319065" y="3948990"/>
            <a:ext cx="873321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 rot="5400000">
            <a:off x="6319065" y="3075670"/>
            <a:ext cx="87332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3">
            <a:alphaModFix/>
          </a:blip>
          <a:srcRect l="49918" t="14215" r="8509" b="13914"/>
          <a:stretch/>
        </p:blipFill>
        <p:spPr>
          <a:xfrm rot="5400000">
            <a:off x="6319065" y="2202351"/>
            <a:ext cx="873321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0"/>
          <p:cNvSpPr txBox="1">
            <a:spLocks noGrp="1"/>
          </p:cNvSpPr>
          <p:nvPr>
            <p:ph type="body" idx="1"/>
          </p:nvPr>
        </p:nvSpPr>
        <p:spPr>
          <a:xfrm>
            <a:off x="5966500" y="1325238"/>
            <a:ext cx="1604700" cy="5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b="1"/>
              <a:t>Oitavas</a:t>
            </a:r>
            <a:endParaRPr/>
          </a:p>
        </p:txBody>
      </p:sp>
      <p:cxnSp>
        <p:nvCxnSpPr>
          <p:cNvPr id="181" name="Google Shape;181;p20"/>
          <p:cNvCxnSpPr/>
          <p:nvPr/>
        </p:nvCxnSpPr>
        <p:spPr>
          <a:xfrm rot="10800000">
            <a:off x="5818350" y="2913350"/>
            <a:ext cx="1496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0"/>
          <p:cNvCxnSpPr/>
          <p:nvPr/>
        </p:nvCxnSpPr>
        <p:spPr>
          <a:xfrm rot="10800000">
            <a:off x="5818350" y="3786675"/>
            <a:ext cx="14961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" name="Google Shape;183;p20"/>
          <p:cNvSpPr/>
          <p:nvPr/>
        </p:nvSpPr>
        <p:spPr>
          <a:xfrm>
            <a:off x="6229225" y="2026400"/>
            <a:ext cx="145500" cy="873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0"/>
          <p:cNvSpPr/>
          <p:nvPr/>
        </p:nvSpPr>
        <p:spPr>
          <a:xfrm flipH="1">
            <a:off x="4897400" y="1838625"/>
            <a:ext cx="145500" cy="2898300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" name="Google Shape;185;p20"/>
          <p:cNvCxnSpPr>
            <a:stCxn id="184" idx="1"/>
            <a:endCxn id="183" idx="1"/>
          </p:cNvCxnSpPr>
          <p:nvPr/>
        </p:nvCxnSpPr>
        <p:spPr>
          <a:xfrm rot="10800000" flipH="1">
            <a:off x="5042900" y="2463075"/>
            <a:ext cx="1186200" cy="824700"/>
          </a:xfrm>
          <a:prstGeom prst="curvedConnector3">
            <a:avLst>
              <a:gd name="adj1" fmla="val 50005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"/>
          <p:cNvSpPr txBox="1">
            <a:spLocks noGrp="1"/>
          </p:cNvSpPr>
          <p:nvPr>
            <p:ph type="title"/>
          </p:nvPr>
        </p:nvSpPr>
        <p:spPr>
          <a:xfrm>
            <a:off x="360575" y="527025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REPRESENTAÇÃO EM PARTITURA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8595306" y="482084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5025"/>
            <a:ext cx="5885350" cy="26467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3" name="Google Shape;193;p21"/>
          <p:cNvGraphicFramePr/>
          <p:nvPr/>
        </p:nvGraphicFramePr>
        <p:xfrm>
          <a:off x="6760500" y="1485025"/>
          <a:ext cx="2120675" cy="1981050"/>
        </p:xfrm>
        <a:graphic>
          <a:graphicData uri="http://schemas.openxmlformats.org/drawingml/2006/table">
            <a:tbl>
              <a:tblPr>
                <a:noFill/>
                <a:tableStyleId>{F35FC9C6-A229-4D3A-9F01-72345D2D4DFD}</a:tableStyleId>
              </a:tblPr>
              <a:tblGrid>
                <a:gridCol w="212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1 Semibreve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2 Mínima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4 Semínima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8 Colcheia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b="1"/>
                        <a:t>16 Semicolcheia</a:t>
                      </a:r>
                      <a:endParaRPr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94" name="Google Shape;194;p21"/>
          <p:cNvPicPr preferRelativeResize="0"/>
          <p:nvPr/>
        </p:nvPicPr>
        <p:blipFill rotWithShape="1">
          <a:blip r:embed="rId4">
            <a:alphaModFix/>
          </a:blip>
          <a:srcRect l="4585" t="7948" r="78431" b="83796"/>
          <a:stretch/>
        </p:blipFill>
        <p:spPr>
          <a:xfrm>
            <a:off x="8373025" y="1551650"/>
            <a:ext cx="457200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 rotWithShape="1">
          <a:blip r:embed="rId4">
            <a:alphaModFix/>
          </a:blip>
          <a:srcRect l="4585" t="17405" r="78431" b="71964"/>
          <a:stretch/>
        </p:blipFill>
        <p:spPr>
          <a:xfrm>
            <a:off x="8373025" y="1934950"/>
            <a:ext cx="371475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1"/>
          <p:cNvPicPr preferRelativeResize="0"/>
          <p:nvPr/>
        </p:nvPicPr>
        <p:blipFill rotWithShape="1">
          <a:blip r:embed="rId4">
            <a:alphaModFix/>
          </a:blip>
          <a:srcRect l="4585" t="28526" r="78431" b="59822"/>
          <a:stretch/>
        </p:blipFill>
        <p:spPr>
          <a:xfrm>
            <a:off x="8373025" y="2327775"/>
            <a:ext cx="304800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1"/>
          <p:cNvPicPr preferRelativeResize="0"/>
          <p:nvPr/>
        </p:nvPicPr>
        <p:blipFill rotWithShape="1">
          <a:blip r:embed="rId4">
            <a:alphaModFix/>
          </a:blip>
          <a:srcRect l="4585" t="41450" r="78431" b="45557"/>
          <a:stretch/>
        </p:blipFill>
        <p:spPr>
          <a:xfrm>
            <a:off x="8401600" y="2692025"/>
            <a:ext cx="31432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4">
            <a:alphaModFix/>
          </a:blip>
          <a:srcRect l="4585" t="55276" r="78431" b="33442"/>
          <a:stretch/>
        </p:blipFill>
        <p:spPr>
          <a:xfrm>
            <a:off x="8430175" y="3094375"/>
            <a:ext cx="342900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Apresentação na tela (16:9)</PresentationFormat>
  <Paragraphs>512</Paragraphs>
  <Slides>41</Slides>
  <Notes>41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4" baseType="lpstr">
      <vt:lpstr>Roboto</vt:lpstr>
      <vt:lpstr>Arial</vt:lpstr>
      <vt:lpstr>Geometric</vt:lpstr>
      <vt:lpstr>PROJETO E CONSTRUÇÃO DE UM ROBÔ PIANISTA</vt:lpstr>
      <vt:lpstr>ÍNDICE</vt:lpstr>
      <vt:lpstr>ROBÓTICA</vt:lpstr>
      <vt:lpstr>NO COTIDIANO</vt:lpstr>
      <vt:lpstr>ROBÔS MÚSICOS</vt:lpstr>
      <vt:lpstr>ROBÔS PIANISTAS</vt:lpstr>
      <vt:lpstr>OBJETIVO</vt:lpstr>
      <vt:lpstr>TEORIA MUSICAL</vt:lpstr>
      <vt:lpstr>REPRESENTAÇÃO EM PARTITURA</vt:lpstr>
      <vt:lpstr>REPRESENTAÇÃO DIGITAL</vt:lpstr>
      <vt:lpstr>ACIONAMENTOS</vt:lpstr>
      <vt:lpstr>ACIONAMENTOS</vt:lpstr>
      <vt:lpstr>CONTROLE LÓGICO</vt:lpstr>
      <vt:lpstr>PROJETO</vt:lpstr>
      <vt:lpstr>COMPONENTES</vt:lpstr>
      <vt:lpstr>COMPONENTES</vt:lpstr>
      <vt:lpstr>MECANISMO DOS DEDOS</vt:lpstr>
      <vt:lpstr>DEDOS ROBÓTICOS</vt:lpstr>
      <vt:lpstr>DEDOS ROBÓTICOS</vt:lpstr>
      <vt:lpstr>MÃOS ROBÓTICAS</vt:lpstr>
      <vt:lpstr>MOVIMENTAÇÃO HORIZONTAL</vt:lpstr>
      <vt:lpstr>SOFTWARE</vt:lpstr>
      <vt:lpstr>TRAJETÓRIAS</vt:lpstr>
      <vt:lpstr>PROGRAMAÇÃO DAS MÚSICAS</vt:lpstr>
      <vt:lpstr>PROGRAMAÇÃO DAS MÚSICAS</vt:lpstr>
      <vt:lpstr>PROGRAMAÇÃO DAS MÚSICAS</vt:lpstr>
      <vt:lpstr>PROGRAMAÇÃO DAS MÚSICAS</vt:lpstr>
      <vt:lpstr>PROGRAMAÇÃO DAS MÚSICAS</vt:lpstr>
      <vt:lpstr>PROJETO ELÉTRICO</vt:lpstr>
      <vt:lpstr>RESULTADOS</vt:lpstr>
      <vt:lpstr>GABINETE DA UNIDADE DE CONTROLE</vt:lpstr>
      <vt:lpstr>GABINETE DA UNIDADE DE CONTROLE</vt:lpstr>
      <vt:lpstr>MONTAGEM DAS ELETROVÁLVULAS</vt:lpstr>
      <vt:lpstr>SISTEMA DE MOVIMENTAÇÃO LINEAR</vt:lpstr>
      <vt:lpstr>MECANISMO DOS DEDOS</vt:lpstr>
      <vt:lpstr>MÃOS ROBÓTICAS</vt:lpstr>
      <vt:lpstr>MÃOS ROBÓTICAS</vt:lpstr>
      <vt:lpstr>Apresentação do PowerPoint</vt:lpstr>
      <vt:lpstr>CONCLUSÕES</vt:lpstr>
      <vt:lpstr>REFERÊNCIAS</vt:lpstr>
      <vt:lpstr>PROJETO E CONSTRUÇÃO DE UM ROBÔ PIANISTA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E CONSTRUÇÃO DE UM ROBÔ PIANISTA</dc:title>
  <cp:lastModifiedBy>Luiz Gustavo Pfitscher E Feldmann</cp:lastModifiedBy>
  <cp:revision>1</cp:revision>
  <dcterms:modified xsi:type="dcterms:W3CDTF">2021-03-25T18:47:20Z</dcterms:modified>
</cp:coreProperties>
</file>